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3"/>
  </p:notesMasterIdLst>
  <p:handoutMasterIdLst>
    <p:handoutMasterId r:id="rId14"/>
  </p:handoutMasterIdLst>
  <p:sldIdLst>
    <p:sldId id="256" r:id="rId2"/>
    <p:sldId id="257" r:id="rId3"/>
    <p:sldId id="258" r:id="rId4"/>
    <p:sldId id="260" r:id="rId5"/>
    <p:sldId id="261" r:id="rId6"/>
    <p:sldId id="262" r:id="rId7"/>
    <p:sldId id="263" r:id="rId8"/>
    <p:sldId id="264" r:id="rId9"/>
    <p:sldId id="265" r:id="rId10"/>
    <p:sldId id="266" r:id="rId11"/>
    <p:sldId id="267" r:id="rId12"/>
  </p:sldIdLst>
  <p:sldSz cx="12192000" cy="6858000"/>
  <p:notesSz cx="6858000" cy="9313863"/>
  <p:embeddedFontLst>
    <p:embeddedFont>
      <p:font typeface="Calibri Light" panose="020F0302020204030204" pitchFamily="34" charset="0"/>
      <p:regular r:id="rId15"/>
      <p:italic r:id="rId16"/>
    </p:embeddedFont>
    <p:embeddedFont>
      <p:font typeface="Casper" panose="02000506000000020004" pitchFamily="2" charset="0"/>
      <p:regular r:id="rId17"/>
    </p:embeddedFont>
    <p:embeddedFont>
      <p:font typeface="Calibri" panose="020F0502020204030204" pitchFamily="3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F6F8"/>
    <a:srgbClr val="423122"/>
    <a:srgbClr val="FF8126"/>
    <a:srgbClr val="FFD50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8875" autoAdjust="0"/>
  </p:normalViewPr>
  <p:slideViewPr>
    <p:cSldViewPr snapToGrid="0">
      <p:cViewPr varScale="1">
        <p:scale>
          <a:sx n="79" d="100"/>
          <a:sy n="79" d="100"/>
        </p:scale>
        <p:origin x="85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73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7311"/>
          </a:xfrm>
          <a:prstGeom prst="rect">
            <a:avLst/>
          </a:prstGeom>
        </p:spPr>
        <p:txBody>
          <a:bodyPr vert="horz" lIns="91440" tIns="45720" rIns="91440" bIns="45720" rtlCol="0"/>
          <a:lstStyle>
            <a:lvl1pPr algn="r">
              <a:defRPr sz="1200"/>
            </a:lvl1pPr>
          </a:lstStyle>
          <a:p>
            <a:fld id="{C5BDF0DC-F881-4A28-A5F2-3C7E8240E00C}" type="datetimeFigureOut">
              <a:rPr lang="en-US" smtClean="0"/>
              <a:t>7/12/2013</a:t>
            </a:fld>
            <a:endParaRPr lang="en-US"/>
          </a:p>
        </p:txBody>
      </p:sp>
      <p:sp>
        <p:nvSpPr>
          <p:cNvPr id="4" name="Footer Placeholder 3"/>
          <p:cNvSpPr>
            <a:spLocks noGrp="1"/>
          </p:cNvSpPr>
          <p:nvPr>
            <p:ph type="ftr" sz="quarter" idx="2"/>
          </p:nvPr>
        </p:nvSpPr>
        <p:spPr>
          <a:xfrm>
            <a:off x="0" y="8846554"/>
            <a:ext cx="2971800" cy="46731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46554"/>
            <a:ext cx="2971800" cy="467310"/>
          </a:xfrm>
          <a:prstGeom prst="rect">
            <a:avLst/>
          </a:prstGeom>
        </p:spPr>
        <p:txBody>
          <a:bodyPr vert="horz" lIns="91440" tIns="45720" rIns="91440" bIns="45720" rtlCol="0" anchor="b"/>
          <a:lstStyle>
            <a:lvl1pPr algn="r">
              <a:defRPr sz="1200"/>
            </a:lvl1pPr>
          </a:lstStyle>
          <a:p>
            <a:fld id="{2FC89964-BBFA-4858-B92D-7877B60F0CBE}" type="slidenum">
              <a:rPr lang="en-US" smtClean="0"/>
              <a:t>‹#›</a:t>
            </a:fld>
            <a:endParaRPr lang="en-US"/>
          </a:p>
        </p:txBody>
      </p:sp>
    </p:spTree>
    <p:extLst>
      <p:ext uri="{BB962C8B-B14F-4D97-AF65-F5344CB8AC3E}">
        <p14:creationId xmlns:p14="http://schemas.microsoft.com/office/powerpoint/2010/main" val="3456410639"/>
      </p:ext>
    </p:extLst>
  </p:cSld>
  <p:clrMap bg1="lt1" tx1="dk1" bg2="lt2" tx2="dk2" accent1="accent1" accent2="accent2" accent3="accent3" accent4="accent4" accent5="accent5" accent6="accent6" hlink="hlink" folHlink="folHlink"/>
</p:handoutMaster>
</file>

<file path=ppt/media/image1.jp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73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7311"/>
          </a:xfrm>
          <a:prstGeom prst="rect">
            <a:avLst/>
          </a:prstGeom>
        </p:spPr>
        <p:txBody>
          <a:bodyPr vert="horz" lIns="91440" tIns="45720" rIns="91440" bIns="45720" rtlCol="0"/>
          <a:lstStyle>
            <a:lvl1pPr algn="r">
              <a:defRPr sz="1200"/>
            </a:lvl1pPr>
          </a:lstStyle>
          <a:p>
            <a:fld id="{DFE8B151-83D1-474A-9944-CA8F633DDF8F}" type="datetimeFigureOut">
              <a:rPr lang="en-US" smtClean="0"/>
              <a:t>7/12/2013</a:t>
            </a:fld>
            <a:endParaRPr lang="en-US"/>
          </a:p>
        </p:txBody>
      </p:sp>
      <p:sp>
        <p:nvSpPr>
          <p:cNvPr id="4" name="Slide Image Placeholder 3"/>
          <p:cNvSpPr>
            <a:spLocks noGrp="1" noRot="1" noChangeAspect="1"/>
          </p:cNvSpPr>
          <p:nvPr>
            <p:ph type="sldImg" idx="2"/>
          </p:nvPr>
        </p:nvSpPr>
        <p:spPr>
          <a:xfrm>
            <a:off x="635000" y="1163638"/>
            <a:ext cx="5588000" cy="31432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82296"/>
            <a:ext cx="5486400" cy="3667334"/>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46554"/>
            <a:ext cx="2971800" cy="46731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46554"/>
            <a:ext cx="2971800" cy="467310"/>
          </a:xfrm>
          <a:prstGeom prst="rect">
            <a:avLst/>
          </a:prstGeom>
        </p:spPr>
        <p:txBody>
          <a:bodyPr vert="horz" lIns="91440" tIns="45720" rIns="91440" bIns="45720" rtlCol="0" anchor="b"/>
          <a:lstStyle>
            <a:lvl1pPr algn="r">
              <a:defRPr sz="1200"/>
            </a:lvl1pPr>
          </a:lstStyle>
          <a:p>
            <a:fld id="{866D8352-8802-481E-8930-A5CD3C14451B}" type="slidenum">
              <a:rPr lang="en-US" smtClean="0"/>
              <a:t>‹#›</a:t>
            </a:fld>
            <a:endParaRPr lang="en-US"/>
          </a:p>
        </p:txBody>
      </p:sp>
    </p:spTree>
    <p:extLst>
      <p:ext uri="{BB962C8B-B14F-4D97-AF65-F5344CB8AC3E}">
        <p14:creationId xmlns:p14="http://schemas.microsoft.com/office/powerpoint/2010/main" val="1409978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66D8352-8802-481E-8930-A5CD3C14451B}" type="slidenum">
              <a:rPr lang="en-US" smtClean="0"/>
              <a:t>1</a:t>
            </a:fld>
            <a:endParaRPr lang="en-US"/>
          </a:p>
        </p:txBody>
      </p:sp>
    </p:spTree>
    <p:extLst>
      <p:ext uri="{BB962C8B-B14F-4D97-AF65-F5344CB8AC3E}">
        <p14:creationId xmlns:p14="http://schemas.microsoft.com/office/powerpoint/2010/main" val="3458180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66D8352-8802-481E-8930-A5CD3C14451B}" type="slidenum">
              <a:rPr lang="en-US" smtClean="0"/>
              <a:t>10</a:t>
            </a:fld>
            <a:endParaRPr lang="en-US"/>
          </a:p>
        </p:txBody>
      </p:sp>
    </p:spTree>
    <p:extLst>
      <p:ext uri="{BB962C8B-B14F-4D97-AF65-F5344CB8AC3E}">
        <p14:creationId xmlns:p14="http://schemas.microsoft.com/office/powerpoint/2010/main" val="12029818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66D8352-8802-481E-8930-A5CD3C14451B}" type="slidenum">
              <a:rPr lang="en-US" smtClean="0"/>
              <a:t>11</a:t>
            </a:fld>
            <a:endParaRPr lang="en-US"/>
          </a:p>
        </p:txBody>
      </p:sp>
    </p:spTree>
    <p:extLst>
      <p:ext uri="{BB962C8B-B14F-4D97-AF65-F5344CB8AC3E}">
        <p14:creationId xmlns:p14="http://schemas.microsoft.com/office/powerpoint/2010/main" val="22890912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66D8352-8802-481E-8930-A5CD3C14451B}" type="slidenum">
              <a:rPr lang="en-US" smtClean="0"/>
              <a:t>2</a:t>
            </a:fld>
            <a:endParaRPr lang="en-US"/>
          </a:p>
        </p:txBody>
      </p:sp>
    </p:spTree>
    <p:extLst>
      <p:ext uri="{BB962C8B-B14F-4D97-AF65-F5344CB8AC3E}">
        <p14:creationId xmlns:p14="http://schemas.microsoft.com/office/powerpoint/2010/main" val="26970182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My</a:t>
            </a:r>
            <a:r>
              <a:rPr lang="en-US" baseline="0" dirty="0" smtClean="0"/>
              <a:t> goal is to disappoint you with this talk, but hopefully not in a bad way.</a:t>
            </a:r>
          </a:p>
          <a:p>
            <a:pPr marL="171450" indent="-171450">
              <a:buFont typeface="Arial" panose="020B0604020202020204" pitchFamily="34" charset="0"/>
              <a:buChar char="•"/>
            </a:pPr>
            <a:r>
              <a:rPr lang="en-US" baseline="0" dirty="0" smtClean="0"/>
              <a:t>My aim is to demystify how the web really works under the hood, by demonstrating how simple it really is.</a:t>
            </a:r>
          </a:p>
          <a:p>
            <a:pPr marL="171450" indent="-171450">
              <a:buFont typeface="Arial" panose="020B0604020202020204" pitchFamily="34" charset="0"/>
              <a:buChar char="•"/>
            </a:pPr>
            <a:r>
              <a:rPr lang="en-US" baseline="0" dirty="0" smtClean="0"/>
              <a:t>Hopefully when you find out how simple everything really is, you will be like “I can’t believe that’s all there is to it!”</a:t>
            </a:r>
            <a:endParaRPr lang="en-US" dirty="0"/>
          </a:p>
        </p:txBody>
      </p:sp>
      <p:sp>
        <p:nvSpPr>
          <p:cNvPr id="4" name="Slide Number Placeholder 3"/>
          <p:cNvSpPr>
            <a:spLocks noGrp="1"/>
          </p:cNvSpPr>
          <p:nvPr>
            <p:ph type="sldNum" sz="quarter" idx="10"/>
          </p:nvPr>
        </p:nvSpPr>
        <p:spPr/>
        <p:txBody>
          <a:bodyPr/>
          <a:lstStyle/>
          <a:p>
            <a:fld id="{866D8352-8802-481E-8930-A5CD3C14451B}" type="slidenum">
              <a:rPr lang="en-US" smtClean="0"/>
              <a:t>3</a:t>
            </a:fld>
            <a:endParaRPr lang="en-US"/>
          </a:p>
        </p:txBody>
      </p:sp>
    </p:spTree>
    <p:extLst>
      <p:ext uri="{BB962C8B-B14F-4D97-AF65-F5344CB8AC3E}">
        <p14:creationId xmlns:p14="http://schemas.microsoft.com/office/powerpoint/2010/main" val="21889793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At it’s very core Http is nothing more than a single</a:t>
            </a:r>
            <a:r>
              <a:rPr lang="en-US" baseline="0" dirty="0" smtClean="0"/>
              <a:t> request from a client, and a single response back. Nothing more, nothing less.</a:t>
            </a:r>
          </a:p>
          <a:p>
            <a:pPr marL="171450" indent="-171450">
              <a:buFont typeface="Arial" panose="020B0604020202020204" pitchFamily="34" charset="0"/>
              <a:buChar char="•"/>
            </a:pPr>
            <a:r>
              <a:rPr lang="en-US" baseline="0" dirty="0" smtClean="0"/>
              <a:t>The server suffers from total amnesia, and each and every request is treated as though it were the first time it was being requested.</a:t>
            </a:r>
          </a:p>
        </p:txBody>
      </p:sp>
      <p:sp>
        <p:nvSpPr>
          <p:cNvPr id="4" name="Slide Number Placeholder 3"/>
          <p:cNvSpPr>
            <a:spLocks noGrp="1"/>
          </p:cNvSpPr>
          <p:nvPr>
            <p:ph type="sldNum" sz="quarter" idx="10"/>
          </p:nvPr>
        </p:nvSpPr>
        <p:spPr/>
        <p:txBody>
          <a:bodyPr/>
          <a:lstStyle/>
          <a:p>
            <a:fld id="{866D8352-8802-481E-8930-A5CD3C14451B}" type="slidenum">
              <a:rPr lang="en-US" smtClean="0"/>
              <a:t>4</a:t>
            </a:fld>
            <a:endParaRPr lang="en-US"/>
          </a:p>
        </p:txBody>
      </p:sp>
    </p:spTree>
    <p:extLst>
      <p:ext uri="{BB962C8B-B14F-4D97-AF65-F5344CB8AC3E}">
        <p14:creationId xmlns:p14="http://schemas.microsoft.com/office/powerpoint/2010/main" val="1138905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66D8352-8802-481E-8930-A5CD3C14451B}" type="slidenum">
              <a:rPr lang="en-US" smtClean="0"/>
              <a:t>5</a:t>
            </a:fld>
            <a:endParaRPr lang="en-US"/>
          </a:p>
        </p:txBody>
      </p:sp>
    </p:spTree>
    <p:extLst>
      <p:ext uri="{BB962C8B-B14F-4D97-AF65-F5344CB8AC3E}">
        <p14:creationId xmlns:p14="http://schemas.microsoft.com/office/powerpoint/2010/main" val="1573831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66D8352-8802-481E-8930-A5CD3C14451B}" type="slidenum">
              <a:rPr lang="en-US" smtClean="0"/>
              <a:t>6</a:t>
            </a:fld>
            <a:endParaRPr lang="en-US"/>
          </a:p>
        </p:txBody>
      </p:sp>
    </p:spTree>
    <p:extLst>
      <p:ext uri="{BB962C8B-B14F-4D97-AF65-F5344CB8AC3E}">
        <p14:creationId xmlns:p14="http://schemas.microsoft.com/office/powerpoint/2010/main" val="38563306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Most</a:t>
            </a:r>
            <a:r>
              <a:rPr lang="en-US" baseline="0" dirty="0" smtClean="0"/>
              <a:t> of us are never going to build a web server, and you certainly wouldn’t want to use this one in production.</a:t>
            </a:r>
          </a:p>
          <a:p>
            <a:pPr marL="171450" indent="-171450">
              <a:buFont typeface="Arial" panose="020B0604020202020204" pitchFamily="34" charset="0"/>
              <a:buChar char="•"/>
            </a:pPr>
            <a:r>
              <a:rPr lang="en-US" baseline="0" dirty="0" smtClean="0"/>
              <a:t>So why go through this exercise.</a:t>
            </a:r>
            <a:endParaRPr lang="en-US" dirty="0"/>
          </a:p>
        </p:txBody>
      </p:sp>
      <p:sp>
        <p:nvSpPr>
          <p:cNvPr id="4" name="Slide Number Placeholder 3"/>
          <p:cNvSpPr>
            <a:spLocks noGrp="1"/>
          </p:cNvSpPr>
          <p:nvPr>
            <p:ph type="sldNum" sz="quarter" idx="10"/>
          </p:nvPr>
        </p:nvSpPr>
        <p:spPr/>
        <p:txBody>
          <a:bodyPr/>
          <a:lstStyle/>
          <a:p>
            <a:fld id="{866D8352-8802-481E-8930-A5CD3C14451B}" type="slidenum">
              <a:rPr lang="en-US" smtClean="0"/>
              <a:t>7</a:t>
            </a:fld>
            <a:endParaRPr lang="en-US"/>
          </a:p>
        </p:txBody>
      </p:sp>
    </p:spTree>
    <p:extLst>
      <p:ext uri="{BB962C8B-B14F-4D97-AF65-F5344CB8AC3E}">
        <p14:creationId xmlns:p14="http://schemas.microsoft.com/office/powerpoint/2010/main" val="11934022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aseline="0" dirty="0" smtClean="0"/>
              <a:t>There are no islands anymore. Everything is connected via The Internet.</a:t>
            </a:r>
            <a:endParaRPr lang="en-US" dirty="0" smtClean="0"/>
          </a:p>
          <a:p>
            <a:pPr marL="171450" indent="-171450">
              <a:buFont typeface="Arial" panose="020B0604020202020204" pitchFamily="34" charset="0"/>
              <a:buChar char="•"/>
            </a:pPr>
            <a:r>
              <a:rPr lang="en-US" dirty="0" smtClean="0"/>
              <a:t>Http</a:t>
            </a:r>
            <a:r>
              <a:rPr lang="en-US" baseline="0" dirty="0" smtClean="0"/>
              <a:t> is the medium of communication on The Internet. It is the common language that everything speaks.</a:t>
            </a:r>
          </a:p>
          <a:p>
            <a:pPr marL="628650" lvl="1" indent="-171450">
              <a:buFont typeface="Arial" panose="020B0604020202020204" pitchFamily="34" charset="0"/>
              <a:buChar char="•"/>
            </a:pPr>
            <a:r>
              <a:rPr lang="en-US" baseline="0" dirty="0" smtClean="0"/>
              <a:t>XML, JSON, HTML, Streaming Media (all over HTTP)</a:t>
            </a:r>
          </a:p>
          <a:p>
            <a:pPr marL="171450" lvl="0" indent="-171450">
              <a:buFont typeface="Arial" panose="020B0604020202020204" pitchFamily="34" charset="0"/>
              <a:buChar char="•"/>
            </a:pPr>
            <a:r>
              <a:rPr lang="en-US" baseline="0" dirty="0" smtClean="0"/>
              <a:t>This gives you great power to interoperate between systems so long as you speak the language.</a:t>
            </a:r>
          </a:p>
        </p:txBody>
      </p:sp>
      <p:sp>
        <p:nvSpPr>
          <p:cNvPr id="4" name="Slide Number Placeholder 3"/>
          <p:cNvSpPr>
            <a:spLocks noGrp="1"/>
          </p:cNvSpPr>
          <p:nvPr>
            <p:ph type="sldNum" sz="quarter" idx="10"/>
          </p:nvPr>
        </p:nvSpPr>
        <p:spPr/>
        <p:txBody>
          <a:bodyPr/>
          <a:lstStyle/>
          <a:p>
            <a:fld id="{866D8352-8802-481E-8930-A5CD3C14451B}" type="slidenum">
              <a:rPr lang="en-US" smtClean="0"/>
              <a:t>8</a:t>
            </a:fld>
            <a:endParaRPr lang="en-US"/>
          </a:p>
        </p:txBody>
      </p:sp>
    </p:spTree>
    <p:extLst>
      <p:ext uri="{BB962C8B-B14F-4D97-AF65-F5344CB8AC3E}">
        <p14:creationId xmlns:p14="http://schemas.microsoft.com/office/powerpoint/2010/main" val="16834553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You are already using frameworks now that give you this power.</a:t>
            </a:r>
          </a:p>
          <a:p>
            <a:pPr marL="171450" indent="-171450">
              <a:buFont typeface="Arial" panose="020B0604020202020204" pitchFamily="34" charset="0"/>
              <a:buChar char="•"/>
            </a:pPr>
            <a:r>
              <a:rPr lang="en-US" dirty="0" smtClean="0"/>
              <a:t>Whether you</a:t>
            </a:r>
            <a:r>
              <a:rPr lang="en-US" baseline="0" dirty="0" smtClean="0"/>
              <a:t> are doing</a:t>
            </a:r>
            <a:r>
              <a:rPr lang="en-US" dirty="0" smtClean="0"/>
              <a:t> </a:t>
            </a:r>
            <a:r>
              <a:rPr lang="en-US" dirty="0" err="1" smtClean="0"/>
              <a:t>ASP.Net</a:t>
            </a:r>
            <a:r>
              <a:rPr lang="en-US" dirty="0" smtClean="0"/>
              <a:t>, </a:t>
            </a:r>
            <a:r>
              <a:rPr lang="en-US" dirty="0" err="1" smtClean="0"/>
              <a:t>RoR</a:t>
            </a:r>
            <a:r>
              <a:rPr lang="en-US" dirty="0" smtClean="0"/>
              <a:t>, or</a:t>
            </a:r>
            <a:r>
              <a:rPr lang="en-US" baseline="0" dirty="0" smtClean="0"/>
              <a:t> PHP on the server you have everything you need to examine the Request and control the Response.</a:t>
            </a:r>
          </a:p>
          <a:p>
            <a:pPr marL="171450" indent="-171450">
              <a:buFont typeface="Arial" panose="020B0604020202020204" pitchFamily="34" charset="0"/>
              <a:buChar char="•"/>
            </a:pPr>
            <a:r>
              <a:rPr lang="en-US" baseline="0" dirty="0" smtClean="0"/>
              <a:t>Whether you are using AJAX in the browser, or native code on your smart phone, you have everything you need to control the Request and do something useful with the Response.</a:t>
            </a:r>
          </a:p>
          <a:p>
            <a:pPr marL="171450" indent="-171450">
              <a:buFont typeface="Arial" panose="020B0604020202020204" pitchFamily="34" charset="0"/>
              <a:buChar char="•"/>
            </a:pPr>
            <a:r>
              <a:rPr lang="en-US" baseline="0" dirty="0" smtClean="0"/>
              <a:t>Knowing how things work under the hood means the abstractions are no longer magic, and frees you to not be limited by only what the framework does for you automatically.</a:t>
            </a:r>
            <a:endParaRPr lang="en-US" dirty="0"/>
          </a:p>
        </p:txBody>
      </p:sp>
      <p:sp>
        <p:nvSpPr>
          <p:cNvPr id="4" name="Slide Number Placeholder 3"/>
          <p:cNvSpPr>
            <a:spLocks noGrp="1"/>
          </p:cNvSpPr>
          <p:nvPr>
            <p:ph type="sldNum" sz="quarter" idx="10"/>
          </p:nvPr>
        </p:nvSpPr>
        <p:spPr/>
        <p:txBody>
          <a:bodyPr/>
          <a:lstStyle/>
          <a:p>
            <a:fld id="{866D8352-8802-481E-8930-A5CD3C14451B}" type="slidenum">
              <a:rPr lang="en-US" smtClean="0"/>
              <a:t>9</a:t>
            </a:fld>
            <a:endParaRPr lang="en-US"/>
          </a:p>
        </p:txBody>
      </p:sp>
    </p:spTree>
    <p:extLst>
      <p:ext uri="{BB962C8B-B14F-4D97-AF65-F5344CB8AC3E}">
        <p14:creationId xmlns:p14="http://schemas.microsoft.com/office/powerpoint/2010/main" val="673913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78F5CF-9478-4D6B-B59C-BDA4B255267E}" type="datetimeFigureOut">
              <a:rPr lang="en-US" smtClean="0"/>
              <a:t>7/12/2013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CFC4BE-8A8E-4A1E-9432-D86381B7E8D5}" type="slidenum">
              <a:rPr lang="en-US" smtClean="0"/>
              <a:t>‹#›</a:t>
            </a:fld>
            <a:endParaRPr lang="en-US"/>
          </a:p>
        </p:txBody>
      </p:sp>
    </p:spTree>
    <p:extLst>
      <p:ext uri="{BB962C8B-B14F-4D97-AF65-F5344CB8AC3E}">
        <p14:creationId xmlns:p14="http://schemas.microsoft.com/office/powerpoint/2010/main" val="2669918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78F5CF-9478-4D6B-B59C-BDA4B255267E}" type="datetimeFigureOut">
              <a:rPr lang="en-US" smtClean="0"/>
              <a:t>7/12/2013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CFC4BE-8A8E-4A1E-9432-D86381B7E8D5}" type="slidenum">
              <a:rPr lang="en-US" smtClean="0"/>
              <a:t>‹#›</a:t>
            </a:fld>
            <a:endParaRPr lang="en-US"/>
          </a:p>
        </p:txBody>
      </p:sp>
    </p:spTree>
    <p:extLst>
      <p:ext uri="{BB962C8B-B14F-4D97-AF65-F5344CB8AC3E}">
        <p14:creationId xmlns:p14="http://schemas.microsoft.com/office/powerpoint/2010/main" val="2113698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78F5CF-9478-4D6B-B59C-BDA4B255267E}" type="datetimeFigureOut">
              <a:rPr lang="en-US" smtClean="0"/>
              <a:t>7/12/2013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CFC4BE-8A8E-4A1E-9432-D86381B7E8D5}" type="slidenum">
              <a:rPr lang="en-US" smtClean="0"/>
              <a:t>‹#›</a:t>
            </a:fld>
            <a:endParaRPr lang="en-US"/>
          </a:p>
        </p:txBody>
      </p:sp>
    </p:spTree>
    <p:extLst>
      <p:ext uri="{BB962C8B-B14F-4D97-AF65-F5344CB8AC3E}">
        <p14:creationId xmlns:p14="http://schemas.microsoft.com/office/powerpoint/2010/main" val="2368261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78F5CF-9478-4D6B-B59C-BDA4B255267E}" type="datetimeFigureOut">
              <a:rPr lang="en-US" smtClean="0"/>
              <a:t>7/12/2013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CFC4BE-8A8E-4A1E-9432-D86381B7E8D5}" type="slidenum">
              <a:rPr lang="en-US" smtClean="0"/>
              <a:t>‹#›</a:t>
            </a:fld>
            <a:endParaRPr lang="en-US"/>
          </a:p>
        </p:txBody>
      </p:sp>
    </p:spTree>
    <p:extLst>
      <p:ext uri="{BB962C8B-B14F-4D97-AF65-F5344CB8AC3E}">
        <p14:creationId xmlns:p14="http://schemas.microsoft.com/office/powerpoint/2010/main" val="2484553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78F5CF-9478-4D6B-B59C-BDA4B255267E}" type="datetimeFigureOut">
              <a:rPr lang="en-US" smtClean="0"/>
              <a:t>7/12/2013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CFC4BE-8A8E-4A1E-9432-D86381B7E8D5}" type="slidenum">
              <a:rPr lang="en-US" smtClean="0"/>
              <a:t>‹#›</a:t>
            </a:fld>
            <a:endParaRPr lang="en-US"/>
          </a:p>
        </p:txBody>
      </p:sp>
    </p:spTree>
    <p:extLst>
      <p:ext uri="{BB962C8B-B14F-4D97-AF65-F5344CB8AC3E}">
        <p14:creationId xmlns:p14="http://schemas.microsoft.com/office/powerpoint/2010/main" val="351124107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78F5CF-9478-4D6B-B59C-BDA4B255267E}" type="datetimeFigureOut">
              <a:rPr lang="en-US" smtClean="0"/>
              <a:t>7/12/2013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CFC4BE-8A8E-4A1E-9432-D86381B7E8D5}" type="slidenum">
              <a:rPr lang="en-US" smtClean="0"/>
              <a:t>‹#›</a:t>
            </a:fld>
            <a:endParaRPr lang="en-US"/>
          </a:p>
        </p:txBody>
      </p:sp>
    </p:spTree>
    <p:extLst>
      <p:ext uri="{BB962C8B-B14F-4D97-AF65-F5344CB8AC3E}">
        <p14:creationId xmlns:p14="http://schemas.microsoft.com/office/powerpoint/2010/main" val="198012997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78F5CF-9478-4D6B-B59C-BDA4B255267E}" type="datetimeFigureOut">
              <a:rPr lang="en-US" smtClean="0"/>
              <a:t>7/12/2013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CFC4BE-8A8E-4A1E-9432-D86381B7E8D5}" type="slidenum">
              <a:rPr lang="en-US" smtClean="0"/>
              <a:t>‹#›</a:t>
            </a:fld>
            <a:endParaRPr lang="en-US"/>
          </a:p>
        </p:txBody>
      </p:sp>
    </p:spTree>
    <p:extLst>
      <p:ext uri="{BB962C8B-B14F-4D97-AF65-F5344CB8AC3E}">
        <p14:creationId xmlns:p14="http://schemas.microsoft.com/office/powerpoint/2010/main" val="129748760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78F5CF-9478-4D6B-B59C-BDA4B255267E}" type="datetimeFigureOut">
              <a:rPr lang="en-US" smtClean="0"/>
              <a:t>7/12/2013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CFC4BE-8A8E-4A1E-9432-D86381B7E8D5}" type="slidenum">
              <a:rPr lang="en-US" smtClean="0"/>
              <a:t>‹#›</a:t>
            </a:fld>
            <a:endParaRPr lang="en-US"/>
          </a:p>
        </p:txBody>
      </p:sp>
    </p:spTree>
    <p:extLst>
      <p:ext uri="{BB962C8B-B14F-4D97-AF65-F5344CB8AC3E}">
        <p14:creationId xmlns:p14="http://schemas.microsoft.com/office/powerpoint/2010/main" val="354332911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78F5CF-9478-4D6B-B59C-BDA4B255267E}" type="datetimeFigureOut">
              <a:rPr lang="en-US" smtClean="0"/>
              <a:t>7/12/2013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CFC4BE-8A8E-4A1E-9432-D86381B7E8D5}" type="slidenum">
              <a:rPr lang="en-US" smtClean="0"/>
              <a:t>‹#›</a:t>
            </a:fld>
            <a:endParaRPr lang="en-US"/>
          </a:p>
        </p:txBody>
      </p:sp>
    </p:spTree>
    <p:extLst>
      <p:ext uri="{BB962C8B-B14F-4D97-AF65-F5344CB8AC3E}">
        <p14:creationId xmlns:p14="http://schemas.microsoft.com/office/powerpoint/2010/main" val="1939396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78F5CF-9478-4D6B-B59C-BDA4B255267E}" type="datetimeFigureOut">
              <a:rPr lang="en-US" smtClean="0"/>
              <a:t>7/12/2013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CFC4BE-8A8E-4A1E-9432-D86381B7E8D5}" type="slidenum">
              <a:rPr lang="en-US" smtClean="0"/>
              <a:t>‹#›</a:t>
            </a:fld>
            <a:endParaRPr lang="en-US"/>
          </a:p>
        </p:txBody>
      </p:sp>
    </p:spTree>
    <p:extLst>
      <p:ext uri="{BB962C8B-B14F-4D97-AF65-F5344CB8AC3E}">
        <p14:creationId xmlns:p14="http://schemas.microsoft.com/office/powerpoint/2010/main" val="2375913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78F5CF-9478-4D6B-B59C-BDA4B255267E}" type="datetimeFigureOut">
              <a:rPr lang="en-US" smtClean="0"/>
              <a:t>7/12/2013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CFC4BE-8A8E-4A1E-9432-D86381B7E8D5}" type="slidenum">
              <a:rPr lang="en-US" smtClean="0"/>
              <a:t>‹#›</a:t>
            </a:fld>
            <a:endParaRPr lang="en-US"/>
          </a:p>
        </p:txBody>
      </p:sp>
    </p:spTree>
    <p:extLst>
      <p:ext uri="{BB962C8B-B14F-4D97-AF65-F5344CB8AC3E}">
        <p14:creationId xmlns:p14="http://schemas.microsoft.com/office/powerpoint/2010/main" val="2765097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78F5CF-9478-4D6B-B59C-BDA4B255267E}" type="datetimeFigureOut">
              <a:rPr lang="en-US" smtClean="0"/>
              <a:t>7/12/2013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FC4BE-8A8E-4A1E-9432-D86381B7E8D5}" type="slidenum">
              <a:rPr lang="en-US" smtClean="0"/>
              <a:t>‹#›</a:t>
            </a:fld>
            <a:endParaRPr lang="en-US"/>
          </a:p>
        </p:txBody>
      </p:sp>
    </p:spTree>
    <p:extLst>
      <p:ext uri="{BB962C8B-B14F-4D97-AF65-F5344CB8AC3E}">
        <p14:creationId xmlns:p14="http://schemas.microsoft.com/office/powerpoint/2010/main" val="14724497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6.xml"/><Relationship Id="rId1" Type="http://schemas.openxmlformats.org/officeDocument/2006/relationships/themeOverride" Target="../theme/themeOverride1.xml"/><Relationship Id="rId5" Type="http://schemas.openxmlformats.org/officeDocument/2006/relationships/hyperlink" Target="http://technofattie.blogspot.com/" TargetMode="External"/><Relationship Id="rId4" Type="http://schemas.openxmlformats.org/officeDocument/2006/relationships/hyperlink" Target="https://github.com/Wintellect/ExampleHttpServer"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Wintellect/ExampleHttpServer"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hyperlink" Target="http://technofattie.blogspot.com/" TargetMode="Externa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themeOverride" Target="../theme/themeOverride2.xml"/><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themeOverride" Target="../theme/themeOverride3.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asper" panose="02000506000000020004" pitchFamily="2" charset="0"/>
              </a:rPr>
              <a:t>An Http Adventure</a:t>
            </a:r>
            <a:endParaRPr lang="en-US" dirty="0">
              <a:latin typeface="Casper" panose="02000506000000020004" pitchFamily="2" charset="0"/>
            </a:endParaRPr>
          </a:p>
        </p:txBody>
      </p:sp>
      <p:sp>
        <p:nvSpPr>
          <p:cNvPr id="3" name="TextBox 2"/>
          <p:cNvSpPr txBox="1"/>
          <p:nvPr/>
        </p:nvSpPr>
        <p:spPr>
          <a:xfrm>
            <a:off x="838200" y="1690688"/>
            <a:ext cx="3167855" cy="701731"/>
          </a:xfrm>
          <a:prstGeom prst="rect">
            <a:avLst/>
          </a:prstGeom>
        </p:spPr>
        <p:txBody>
          <a:bodyPr vert="horz" lIns="91440" tIns="45720" rIns="91440" bIns="45720" rtlCol="0" anchor="ctr">
            <a:normAutofit/>
          </a:bodyPr>
          <a:lstStyle>
            <a:lvl1pPr>
              <a:lnSpc>
                <a:spcPct val="90000"/>
              </a:lnSpc>
              <a:spcBef>
                <a:spcPct val="0"/>
              </a:spcBef>
              <a:buNone/>
              <a:defRPr sz="4400">
                <a:latin typeface="Casper" panose="02000506000000020004" pitchFamily="2" charset="0"/>
                <a:ea typeface="+mj-ea"/>
                <a:cs typeface="+mj-cs"/>
              </a:defRPr>
            </a:lvl1pPr>
          </a:lstStyle>
          <a:p>
            <a:r>
              <a:rPr lang="en-US" dirty="0"/>
              <a:t>Josh Carroll</a:t>
            </a:r>
          </a:p>
        </p:txBody>
      </p:sp>
      <p:sp>
        <p:nvSpPr>
          <p:cNvPr id="4" name="TextBox 3"/>
          <p:cNvSpPr txBox="1"/>
          <p:nvPr/>
        </p:nvSpPr>
        <p:spPr>
          <a:xfrm>
            <a:off x="838200" y="4704681"/>
            <a:ext cx="11235768" cy="1569660"/>
          </a:xfrm>
          <a:prstGeom prst="rect">
            <a:avLst/>
          </a:prstGeom>
          <a:noFill/>
        </p:spPr>
        <p:txBody>
          <a:bodyPr wrap="none" rtlCol="0">
            <a:spAutoFit/>
          </a:bodyPr>
          <a:lstStyle/>
          <a:p>
            <a:r>
              <a:rPr lang="en-US" sz="3200" dirty="0" err="1" smtClean="0">
                <a:latin typeface="Casper" panose="02000506000000020004" pitchFamily="2" charset="0"/>
              </a:rPr>
              <a:t>GitHub</a:t>
            </a:r>
            <a:r>
              <a:rPr lang="en-US" sz="3200" dirty="0" smtClean="0">
                <a:latin typeface="Casper" panose="02000506000000020004" pitchFamily="2" charset="0"/>
              </a:rPr>
              <a:t> Repo: </a:t>
            </a:r>
            <a:r>
              <a:rPr lang="en-US" sz="3200" dirty="0" smtClean="0">
                <a:latin typeface="Casper" panose="02000506000000020004" pitchFamily="2" charset="0"/>
                <a:hlinkClick r:id="rId4"/>
              </a:rPr>
              <a:t>https</a:t>
            </a:r>
            <a:r>
              <a:rPr lang="en-US" sz="3200" dirty="0">
                <a:latin typeface="Casper" panose="02000506000000020004" pitchFamily="2" charset="0"/>
                <a:hlinkClick r:id="rId4"/>
              </a:rPr>
              <a:t>://</a:t>
            </a:r>
            <a:r>
              <a:rPr lang="en-US" sz="3200" dirty="0" smtClean="0">
                <a:latin typeface="Casper" panose="02000506000000020004" pitchFamily="2" charset="0"/>
                <a:hlinkClick r:id="rId4"/>
              </a:rPr>
              <a:t>github.com/Wintellect/ExampleHttpServer</a:t>
            </a:r>
            <a:endParaRPr lang="en-US" sz="3200" dirty="0" smtClean="0">
              <a:latin typeface="Casper" panose="02000506000000020004" pitchFamily="2" charset="0"/>
            </a:endParaRPr>
          </a:p>
          <a:p>
            <a:r>
              <a:rPr lang="en-US" sz="3200" dirty="0" smtClean="0">
                <a:latin typeface="Casper" panose="02000506000000020004" pitchFamily="2" charset="0"/>
              </a:rPr>
              <a:t>My Blog: </a:t>
            </a:r>
            <a:r>
              <a:rPr lang="en-US" sz="3200" dirty="0" smtClean="0">
                <a:latin typeface="Casper" panose="02000506000000020004" pitchFamily="2" charset="0"/>
                <a:hlinkClick r:id="rId5"/>
              </a:rPr>
              <a:t>http</a:t>
            </a:r>
            <a:r>
              <a:rPr lang="en-US" sz="3200" dirty="0">
                <a:latin typeface="Casper" panose="02000506000000020004" pitchFamily="2" charset="0"/>
                <a:hlinkClick r:id="rId5"/>
              </a:rPr>
              <a:t>://technofattie.blogspot.com</a:t>
            </a:r>
            <a:r>
              <a:rPr lang="en-US" sz="3200" dirty="0" smtClean="0">
                <a:latin typeface="Casper" panose="02000506000000020004" pitchFamily="2" charset="0"/>
                <a:hlinkClick r:id="rId5"/>
              </a:rPr>
              <a:t>/</a:t>
            </a:r>
            <a:endParaRPr lang="en-US" sz="3200" dirty="0" smtClean="0">
              <a:latin typeface="Casper" panose="02000506000000020004" pitchFamily="2" charset="0"/>
            </a:endParaRPr>
          </a:p>
          <a:p>
            <a:r>
              <a:rPr lang="en-US" sz="3200" dirty="0" smtClean="0">
                <a:latin typeface="Casper" panose="02000506000000020004" pitchFamily="2" charset="0"/>
              </a:rPr>
              <a:t>Twitter: @</a:t>
            </a:r>
            <a:r>
              <a:rPr lang="en-US" sz="3200" dirty="0" err="1" smtClean="0">
                <a:latin typeface="Casper" panose="02000506000000020004" pitchFamily="2" charset="0"/>
              </a:rPr>
              <a:t>jwcarroll</a:t>
            </a:r>
            <a:endParaRPr lang="en-US" sz="3200" dirty="0">
              <a:latin typeface="Casper" panose="02000506000000020004" pitchFamily="2" charset="0"/>
            </a:endParaRPr>
          </a:p>
        </p:txBody>
      </p:sp>
    </p:spTree>
    <p:extLst>
      <p:ext uri="{BB962C8B-B14F-4D97-AF65-F5344CB8AC3E}">
        <p14:creationId xmlns:p14="http://schemas.microsoft.com/office/powerpoint/2010/main" val="239049197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t="11756"/>
          <a:stretch/>
        </p:blipFill>
        <p:spPr>
          <a:xfrm>
            <a:off x="5961276" y="0"/>
            <a:ext cx="6230723" cy="6857999"/>
          </a:xfrm>
          <a:prstGeom prst="rect">
            <a:avLst/>
          </a:prstGeom>
        </p:spPr>
      </p:pic>
      <p:sp>
        <p:nvSpPr>
          <p:cNvPr id="4" name="Title 1"/>
          <p:cNvSpPr txBox="1">
            <a:spLocks/>
          </p:cNvSpPr>
          <p:nvPr/>
        </p:nvSpPr>
        <p:spPr>
          <a:xfrm>
            <a:off x="841248" y="36576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latin typeface="Casper" panose="02000506000000020004" pitchFamily="2" charset="0"/>
              </a:rPr>
              <a:t>Wintellect Now</a:t>
            </a:r>
            <a:endParaRPr lang="en-US" dirty="0">
              <a:latin typeface="Casper" panose="02000506000000020004" pitchFamily="2" charset="0"/>
            </a:endParaRPr>
          </a:p>
        </p:txBody>
      </p:sp>
      <p:sp>
        <p:nvSpPr>
          <p:cNvPr id="2" name="Title 1"/>
          <p:cNvSpPr>
            <a:spLocks noGrp="1"/>
          </p:cNvSpPr>
          <p:nvPr>
            <p:ph type="title"/>
          </p:nvPr>
        </p:nvSpPr>
        <p:spPr>
          <a:xfrm>
            <a:off x="-1" y="5042489"/>
            <a:ext cx="12191999" cy="1325563"/>
          </a:xfrm>
          <a:solidFill>
            <a:srgbClr val="F5F6F8">
              <a:alpha val="80000"/>
            </a:srgbClr>
          </a:solidFill>
        </p:spPr>
        <p:txBody>
          <a:bodyPr lIns="914400"/>
          <a:lstStyle/>
          <a:p>
            <a:r>
              <a:rPr lang="en-US" dirty="0" smtClean="0">
                <a:latin typeface="Casper" panose="02000506000000020004" pitchFamily="2" charset="0"/>
              </a:rPr>
              <a:t>Promo Code: JEFFPRO-2013</a:t>
            </a:r>
            <a:endParaRPr lang="en-US" dirty="0">
              <a:latin typeface="Casper" panose="02000506000000020004" pitchFamily="2"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1248" y="1691323"/>
            <a:ext cx="5905500" cy="2286000"/>
          </a:xfrm>
          <a:prstGeom prst="rect">
            <a:avLst/>
          </a:prstGeom>
        </p:spPr>
      </p:pic>
    </p:spTree>
    <p:extLst>
      <p:ext uri="{BB962C8B-B14F-4D97-AF65-F5344CB8AC3E}">
        <p14:creationId xmlns:p14="http://schemas.microsoft.com/office/powerpoint/2010/main" val="207340301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asper" panose="02000506000000020004" pitchFamily="2" charset="0"/>
              </a:rPr>
              <a:t>Thank You,</a:t>
            </a:r>
            <a:endParaRPr lang="en-US" dirty="0">
              <a:latin typeface="Casper" panose="02000506000000020004" pitchFamily="2" charset="0"/>
            </a:endParaRPr>
          </a:p>
        </p:txBody>
      </p:sp>
      <p:sp>
        <p:nvSpPr>
          <p:cNvPr id="3" name="TextBox 2"/>
          <p:cNvSpPr txBox="1"/>
          <p:nvPr/>
        </p:nvSpPr>
        <p:spPr>
          <a:xfrm>
            <a:off x="838200" y="1690688"/>
            <a:ext cx="3167855" cy="701731"/>
          </a:xfrm>
          <a:prstGeom prst="rect">
            <a:avLst/>
          </a:prstGeom>
        </p:spPr>
        <p:txBody>
          <a:bodyPr vert="horz" lIns="91440" tIns="45720" rIns="91440" bIns="45720" rtlCol="0" anchor="ctr">
            <a:normAutofit/>
          </a:bodyPr>
          <a:lstStyle>
            <a:lvl1pPr>
              <a:lnSpc>
                <a:spcPct val="90000"/>
              </a:lnSpc>
              <a:spcBef>
                <a:spcPct val="0"/>
              </a:spcBef>
              <a:buNone/>
              <a:defRPr sz="4400">
                <a:latin typeface="Casper" panose="02000506000000020004" pitchFamily="2" charset="0"/>
                <a:ea typeface="+mj-ea"/>
                <a:cs typeface="+mj-cs"/>
              </a:defRPr>
            </a:lvl1pPr>
          </a:lstStyle>
          <a:p>
            <a:r>
              <a:rPr lang="en-US" dirty="0"/>
              <a:t>Josh Carroll</a:t>
            </a:r>
          </a:p>
        </p:txBody>
      </p:sp>
      <p:sp>
        <p:nvSpPr>
          <p:cNvPr id="4" name="TextBox 3"/>
          <p:cNvSpPr txBox="1"/>
          <p:nvPr/>
        </p:nvSpPr>
        <p:spPr>
          <a:xfrm>
            <a:off x="838200" y="4704681"/>
            <a:ext cx="11235768" cy="1569660"/>
          </a:xfrm>
          <a:prstGeom prst="rect">
            <a:avLst/>
          </a:prstGeom>
          <a:noFill/>
        </p:spPr>
        <p:txBody>
          <a:bodyPr wrap="none" rtlCol="0">
            <a:spAutoFit/>
          </a:bodyPr>
          <a:lstStyle/>
          <a:p>
            <a:r>
              <a:rPr lang="en-US" sz="3200" dirty="0" err="1" smtClean="0">
                <a:latin typeface="Casper" panose="02000506000000020004" pitchFamily="2" charset="0"/>
              </a:rPr>
              <a:t>GitHub</a:t>
            </a:r>
            <a:r>
              <a:rPr lang="en-US" sz="3200" dirty="0" smtClean="0">
                <a:latin typeface="Casper" panose="02000506000000020004" pitchFamily="2" charset="0"/>
              </a:rPr>
              <a:t> Repo: </a:t>
            </a:r>
            <a:r>
              <a:rPr lang="en-US" sz="3200" dirty="0" smtClean="0">
                <a:latin typeface="Casper" panose="02000506000000020004" pitchFamily="2" charset="0"/>
                <a:hlinkClick r:id="rId3"/>
              </a:rPr>
              <a:t>https</a:t>
            </a:r>
            <a:r>
              <a:rPr lang="en-US" sz="3200" dirty="0">
                <a:latin typeface="Casper" panose="02000506000000020004" pitchFamily="2" charset="0"/>
                <a:hlinkClick r:id="rId3"/>
              </a:rPr>
              <a:t>://</a:t>
            </a:r>
            <a:r>
              <a:rPr lang="en-US" sz="3200" dirty="0" smtClean="0">
                <a:latin typeface="Casper" panose="02000506000000020004" pitchFamily="2" charset="0"/>
                <a:hlinkClick r:id="rId3"/>
              </a:rPr>
              <a:t>github.com/Wintellect/ExampleHttpServer</a:t>
            </a:r>
            <a:endParaRPr lang="en-US" sz="3200" dirty="0" smtClean="0">
              <a:latin typeface="Casper" panose="02000506000000020004" pitchFamily="2" charset="0"/>
            </a:endParaRPr>
          </a:p>
          <a:p>
            <a:r>
              <a:rPr lang="en-US" sz="3200" dirty="0" smtClean="0">
                <a:latin typeface="Casper" panose="02000506000000020004" pitchFamily="2" charset="0"/>
              </a:rPr>
              <a:t>My Blog: </a:t>
            </a:r>
            <a:r>
              <a:rPr lang="en-US" sz="3200" dirty="0" smtClean="0">
                <a:latin typeface="Casper" panose="02000506000000020004" pitchFamily="2" charset="0"/>
                <a:hlinkClick r:id="rId4"/>
              </a:rPr>
              <a:t>http</a:t>
            </a:r>
            <a:r>
              <a:rPr lang="en-US" sz="3200" dirty="0">
                <a:latin typeface="Casper" panose="02000506000000020004" pitchFamily="2" charset="0"/>
                <a:hlinkClick r:id="rId4"/>
              </a:rPr>
              <a:t>://technofattie.blogspot.com</a:t>
            </a:r>
            <a:r>
              <a:rPr lang="en-US" sz="3200" dirty="0" smtClean="0">
                <a:latin typeface="Casper" panose="02000506000000020004" pitchFamily="2" charset="0"/>
                <a:hlinkClick r:id="rId4"/>
              </a:rPr>
              <a:t>/</a:t>
            </a:r>
            <a:endParaRPr lang="en-US" sz="3200" dirty="0" smtClean="0">
              <a:latin typeface="Casper" panose="02000506000000020004" pitchFamily="2" charset="0"/>
            </a:endParaRPr>
          </a:p>
          <a:p>
            <a:r>
              <a:rPr lang="en-US" sz="3200" dirty="0" smtClean="0">
                <a:latin typeface="Casper" panose="02000506000000020004" pitchFamily="2" charset="0"/>
              </a:rPr>
              <a:t>Twitter: @</a:t>
            </a:r>
            <a:r>
              <a:rPr lang="en-US" sz="3200" dirty="0" err="1" smtClean="0">
                <a:latin typeface="Casper" panose="02000506000000020004" pitchFamily="2" charset="0"/>
              </a:rPr>
              <a:t>jwcarroll</a:t>
            </a:r>
            <a:endParaRPr lang="en-US" sz="3200" dirty="0">
              <a:latin typeface="Casper" panose="02000506000000020004" pitchFamily="2" charset="0"/>
            </a:endParaRPr>
          </a:p>
        </p:txBody>
      </p:sp>
    </p:spTree>
    <p:extLst>
      <p:ext uri="{BB962C8B-B14F-4D97-AF65-F5344CB8AC3E}">
        <p14:creationId xmlns:p14="http://schemas.microsoft.com/office/powerpoint/2010/main" val="20908581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52800" y="2446020"/>
            <a:ext cx="5486400" cy="1965960"/>
          </a:xfrm>
          <a:prstGeom prst="rect">
            <a:avLst/>
          </a:prstGeom>
        </p:spPr>
      </p:pic>
    </p:spTree>
    <p:extLst>
      <p:ext uri="{BB962C8B-B14F-4D97-AF65-F5344CB8AC3E}">
        <p14:creationId xmlns:p14="http://schemas.microsoft.com/office/powerpoint/2010/main" val="262737958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3380"/>
          <a:stretch/>
        </p:blipFill>
        <p:spPr>
          <a:xfrm>
            <a:off x="5871059" y="0"/>
            <a:ext cx="6320941" cy="6858000"/>
          </a:xfrm>
          <a:prstGeom prst="rect">
            <a:avLst/>
          </a:prstGeom>
        </p:spPr>
      </p:pic>
      <p:sp>
        <p:nvSpPr>
          <p:cNvPr id="2" name="Title 1"/>
          <p:cNvSpPr>
            <a:spLocks noGrp="1"/>
          </p:cNvSpPr>
          <p:nvPr>
            <p:ph type="title"/>
          </p:nvPr>
        </p:nvSpPr>
        <p:spPr>
          <a:xfrm>
            <a:off x="0" y="5212080"/>
            <a:ext cx="12192000" cy="1325563"/>
          </a:xfrm>
          <a:solidFill>
            <a:srgbClr val="F5F6F8">
              <a:alpha val="80000"/>
            </a:srgbClr>
          </a:solidFill>
        </p:spPr>
        <p:txBody>
          <a:bodyPr lIns="914400"/>
          <a:lstStyle/>
          <a:p>
            <a:r>
              <a:rPr lang="en-US" dirty="0" smtClean="0">
                <a:latin typeface="Casper" panose="02000506000000020004" pitchFamily="2" charset="0"/>
              </a:rPr>
              <a:t>Http is really simple</a:t>
            </a:r>
            <a:endParaRPr lang="en-US" dirty="0">
              <a:latin typeface="Casper" panose="02000506000000020004" pitchFamily="2" charset="0"/>
            </a:endParaRPr>
          </a:p>
        </p:txBody>
      </p:sp>
      <p:sp>
        <p:nvSpPr>
          <p:cNvPr id="3" name="Title 1"/>
          <p:cNvSpPr txBox="1">
            <a:spLocks/>
          </p:cNvSpPr>
          <p:nvPr/>
        </p:nvSpPr>
        <p:spPr>
          <a:xfrm>
            <a:off x="841248" y="36576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latin typeface="Casper" panose="02000506000000020004" pitchFamily="2" charset="0"/>
              </a:rPr>
              <a:t>Prepare to be disappointed</a:t>
            </a:r>
            <a:endParaRPr lang="en-US" dirty="0">
              <a:latin typeface="Casper" panose="02000506000000020004" pitchFamily="2" charset="0"/>
            </a:endParaRPr>
          </a:p>
        </p:txBody>
      </p:sp>
    </p:spTree>
    <p:extLst>
      <p:ext uri="{BB962C8B-B14F-4D97-AF65-F5344CB8AC3E}">
        <p14:creationId xmlns:p14="http://schemas.microsoft.com/office/powerpoint/2010/main" val="173642021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b="4340"/>
          <a:stretch/>
        </p:blipFill>
        <p:spPr>
          <a:xfrm>
            <a:off x="5759895" y="0"/>
            <a:ext cx="6432105" cy="6858000"/>
          </a:xfrm>
          <a:prstGeom prst="rect">
            <a:avLst/>
          </a:prstGeom>
        </p:spPr>
      </p:pic>
      <p:sp>
        <p:nvSpPr>
          <p:cNvPr id="2" name="Title 1"/>
          <p:cNvSpPr>
            <a:spLocks noGrp="1"/>
          </p:cNvSpPr>
          <p:nvPr>
            <p:ph type="title"/>
          </p:nvPr>
        </p:nvSpPr>
        <p:spPr/>
        <p:txBody>
          <a:bodyPr/>
          <a:lstStyle/>
          <a:p>
            <a:r>
              <a:rPr lang="en-US" dirty="0" smtClean="0">
                <a:latin typeface="Casper" panose="02000506000000020004" pitchFamily="2" charset="0"/>
              </a:rPr>
              <a:t>Request / Response</a:t>
            </a:r>
            <a:endParaRPr lang="en-US" dirty="0">
              <a:latin typeface="Casper" panose="02000506000000020004" pitchFamily="2" charset="0"/>
            </a:endParaRPr>
          </a:p>
        </p:txBody>
      </p:sp>
    </p:spTree>
    <p:extLst>
      <p:ext uri="{BB962C8B-B14F-4D97-AF65-F5344CB8AC3E}">
        <p14:creationId xmlns:p14="http://schemas.microsoft.com/office/powerpoint/2010/main" val="12663220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7013642" y="365125"/>
            <a:ext cx="4766554" cy="6142679"/>
          </a:xfrm>
          <a:prstGeom prst="roundRect">
            <a:avLst>
              <a:gd name="adj" fmla="val 7129"/>
            </a:avLst>
          </a:prstGeom>
          <a:gradFill flip="none" rotWithShape="1">
            <a:gsLst>
              <a:gs pos="40000">
                <a:srgbClr val="FFD503">
                  <a:alpha val="75000"/>
                </a:srgbClr>
              </a:gs>
              <a:gs pos="33000">
                <a:srgbClr val="FFD503">
                  <a:alpha val="75000"/>
                </a:srgbClr>
              </a:gs>
              <a:gs pos="88000">
                <a:srgbClr val="FF8126">
                  <a:alpha val="75000"/>
                </a:srgbClr>
              </a:gs>
              <a:gs pos="100000">
                <a:srgbClr val="423122">
                  <a:alpha val="75000"/>
                </a:srgbClr>
              </a:gs>
            </a:gsLst>
            <a:lin ang="16200000" scaled="1"/>
            <a:tileRect/>
          </a:gradFill>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 name="Title 1"/>
          <p:cNvSpPr>
            <a:spLocks noGrp="1"/>
          </p:cNvSpPr>
          <p:nvPr>
            <p:ph type="title"/>
          </p:nvPr>
        </p:nvSpPr>
        <p:spPr>
          <a:xfrm>
            <a:off x="841248" y="2930569"/>
            <a:ext cx="3896122" cy="2516920"/>
          </a:xfrm>
        </p:spPr>
        <p:txBody>
          <a:bodyPr anchor="t">
            <a:normAutofit/>
          </a:bodyPr>
          <a:lstStyle/>
          <a:p>
            <a:r>
              <a:rPr lang="en-US" dirty="0" smtClean="0">
                <a:latin typeface="Casper" panose="02000506000000020004" pitchFamily="2" charset="0"/>
              </a:rPr>
              <a:t>Anatomy of an Http Message</a:t>
            </a:r>
            <a:endParaRPr lang="en-US" dirty="0">
              <a:latin typeface="Casper" panose="02000506000000020004" pitchFamily="2" charset="0"/>
            </a:endParaRPr>
          </a:p>
        </p:txBody>
      </p:sp>
      <p:sp>
        <p:nvSpPr>
          <p:cNvPr id="4" name="Title 1"/>
          <p:cNvSpPr txBox="1">
            <a:spLocks/>
          </p:cNvSpPr>
          <p:nvPr/>
        </p:nvSpPr>
        <p:spPr>
          <a:xfrm>
            <a:off x="841248" y="816633"/>
            <a:ext cx="4988668" cy="690664"/>
          </a:xfrm>
          <a:prstGeom prst="rect">
            <a:avLst/>
          </a:prstGeom>
        </p:spPr>
        <p:txBody>
          <a:bodyPr vert="horz" lIns="91440" tIns="45720" rIns="91440" bIns="45720" rtlCol="0" anchor="t">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latin typeface="Casper" panose="02000506000000020004" pitchFamily="2" charset="0"/>
              </a:rPr>
              <a:t>RFC 2616</a:t>
            </a:r>
            <a:endParaRPr lang="en-US" dirty="0">
              <a:latin typeface="Casper" panose="02000506000000020004" pitchFamily="2" charset="0"/>
            </a:endParaRPr>
          </a:p>
        </p:txBody>
      </p:sp>
      <p:sp>
        <p:nvSpPr>
          <p:cNvPr id="7" name="TextBox 6"/>
          <p:cNvSpPr txBox="1"/>
          <p:nvPr/>
        </p:nvSpPr>
        <p:spPr>
          <a:xfrm>
            <a:off x="4163430" y="457274"/>
            <a:ext cx="2850203" cy="523220"/>
          </a:xfrm>
          <a:prstGeom prst="rect">
            <a:avLst/>
          </a:prstGeom>
          <a:noFill/>
        </p:spPr>
        <p:txBody>
          <a:bodyPr wrap="square" rtlCol="0">
            <a:spAutoFit/>
          </a:bodyPr>
          <a:lstStyle/>
          <a:p>
            <a:pPr algn="r"/>
            <a:r>
              <a:rPr lang="en-US" sz="2800" b="1" dirty="0" smtClean="0">
                <a:solidFill>
                  <a:srgbClr val="423122"/>
                </a:solidFill>
                <a:latin typeface="Casper" panose="02000506000000020004" pitchFamily="2" charset="0"/>
              </a:rPr>
              <a:t>Start Line</a:t>
            </a:r>
            <a:endParaRPr lang="en-US" sz="2800" b="1" dirty="0">
              <a:solidFill>
                <a:srgbClr val="423122"/>
              </a:solidFill>
              <a:latin typeface="Casper" panose="02000506000000020004" pitchFamily="2" charset="0"/>
            </a:endParaRPr>
          </a:p>
        </p:txBody>
      </p:sp>
      <p:sp>
        <p:nvSpPr>
          <p:cNvPr id="8" name="TextBox 7"/>
          <p:cNvSpPr txBox="1"/>
          <p:nvPr/>
        </p:nvSpPr>
        <p:spPr>
          <a:xfrm>
            <a:off x="5165387" y="816633"/>
            <a:ext cx="1848246" cy="1384995"/>
          </a:xfrm>
          <a:prstGeom prst="rect">
            <a:avLst/>
          </a:prstGeom>
          <a:noFill/>
        </p:spPr>
        <p:txBody>
          <a:bodyPr wrap="square" numCol="1" rtlCol="0">
            <a:spAutoFit/>
          </a:bodyPr>
          <a:lstStyle/>
          <a:p>
            <a:pPr algn="r"/>
            <a:r>
              <a:rPr lang="en-US" sz="2800" b="1" dirty="0" smtClean="0">
                <a:solidFill>
                  <a:srgbClr val="FF8126"/>
                </a:solidFill>
                <a:latin typeface="Casper" panose="02000506000000020004" pitchFamily="2" charset="0"/>
              </a:rPr>
              <a:t>Message Headers	</a:t>
            </a:r>
            <a:endParaRPr lang="en-US" sz="2800" b="1" dirty="0">
              <a:solidFill>
                <a:srgbClr val="FF8126"/>
              </a:solidFill>
              <a:latin typeface="Casper" panose="02000506000000020004" pitchFamily="2" charset="0"/>
            </a:endParaRPr>
          </a:p>
        </p:txBody>
      </p:sp>
      <p:sp>
        <p:nvSpPr>
          <p:cNvPr id="9" name="TextBox 8"/>
          <p:cNvSpPr txBox="1"/>
          <p:nvPr/>
        </p:nvSpPr>
        <p:spPr>
          <a:xfrm>
            <a:off x="4163430" y="3018413"/>
            <a:ext cx="2850203" cy="523220"/>
          </a:xfrm>
          <a:prstGeom prst="rect">
            <a:avLst/>
          </a:prstGeom>
          <a:noFill/>
        </p:spPr>
        <p:txBody>
          <a:bodyPr wrap="square" rtlCol="0">
            <a:spAutoFit/>
          </a:bodyPr>
          <a:lstStyle/>
          <a:p>
            <a:pPr algn="r"/>
            <a:r>
              <a:rPr lang="en-US" sz="2800" b="1" dirty="0" smtClean="0">
                <a:solidFill>
                  <a:srgbClr val="FFD503"/>
                </a:solidFill>
                <a:latin typeface="Casper" panose="02000506000000020004" pitchFamily="2" charset="0"/>
              </a:rPr>
              <a:t>Body</a:t>
            </a:r>
            <a:endParaRPr lang="en-US" sz="2800" b="1" dirty="0">
              <a:solidFill>
                <a:srgbClr val="FFD503"/>
              </a:solidFill>
              <a:latin typeface="Casper" panose="02000506000000020004" pitchFamily="2" charset="0"/>
            </a:endParaRPr>
          </a:p>
        </p:txBody>
      </p:sp>
      <p:sp>
        <p:nvSpPr>
          <p:cNvPr id="11" name="TextBox 10"/>
          <p:cNvSpPr txBox="1"/>
          <p:nvPr/>
        </p:nvSpPr>
        <p:spPr>
          <a:xfrm>
            <a:off x="7013640" y="534218"/>
            <a:ext cx="4766556" cy="369332"/>
          </a:xfrm>
          <a:prstGeom prst="rect">
            <a:avLst/>
          </a:prstGeom>
          <a:noFill/>
        </p:spPr>
        <p:txBody>
          <a:bodyPr wrap="square" rtlCol="0">
            <a:spAutoFit/>
          </a:bodyPr>
          <a:lstStyle/>
          <a:p>
            <a:r>
              <a:rPr lang="en-US" dirty="0">
                <a:solidFill>
                  <a:schemeClr val="bg1"/>
                </a:solidFill>
                <a:latin typeface="Casper" panose="02000506000000020004" pitchFamily="2" charset="0"/>
              </a:rPr>
              <a:t>HTTP/1.1 200 OK </a:t>
            </a:r>
          </a:p>
        </p:txBody>
      </p:sp>
      <p:sp>
        <p:nvSpPr>
          <p:cNvPr id="12" name="TextBox 11"/>
          <p:cNvSpPr txBox="1"/>
          <p:nvPr/>
        </p:nvSpPr>
        <p:spPr>
          <a:xfrm>
            <a:off x="7013638" y="899244"/>
            <a:ext cx="4766555" cy="2031325"/>
          </a:xfrm>
          <a:prstGeom prst="rect">
            <a:avLst/>
          </a:prstGeom>
          <a:noFill/>
        </p:spPr>
        <p:txBody>
          <a:bodyPr wrap="square" numCol="1" rtlCol="0">
            <a:spAutoFit/>
          </a:bodyPr>
          <a:lstStyle/>
          <a:p>
            <a:r>
              <a:rPr lang="en-US" dirty="0">
                <a:solidFill>
                  <a:srgbClr val="423122"/>
                </a:solidFill>
                <a:latin typeface="Casper" panose="02000506000000020004" pitchFamily="2" charset="0"/>
              </a:rPr>
              <a:t>Cache-Control: </a:t>
            </a:r>
            <a:r>
              <a:rPr lang="en-US" dirty="0" smtClean="0">
                <a:solidFill>
                  <a:srgbClr val="423122"/>
                </a:solidFill>
                <a:latin typeface="Casper" panose="02000506000000020004" pitchFamily="2" charset="0"/>
              </a:rPr>
              <a:t>public, </a:t>
            </a:r>
            <a:r>
              <a:rPr lang="en-US" dirty="0">
                <a:solidFill>
                  <a:srgbClr val="423122"/>
                </a:solidFill>
                <a:latin typeface="Casper" panose="02000506000000020004" pitchFamily="2" charset="0"/>
              </a:rPr>
              <a:t>max-age=60 </a:t>
            </a:r>
            <a:endParaRPr lang="en-US" dirty="0" smtClean="0">
              <a:solidFill>
                <a:srgbClr val="423122"/>
              </a:solidFill>
              <a:latin typeface="Casper" panose="02000506000000020004" pitchFamily="2" charset="0"/>
            </a:endParaRPr>
          </a:p>
          <a:p>
            <a:r>
              <a:rPr lang="en-US" dirty="0" smtClean="0">
                <a:solidFill>
                  <a:srgbClr val="423122"/>
                </a:solidFill>
                <a:latin typeface="Casper" panose="02000506000000020004" pitchFamily="2" charset="0"/>
              </a:rPr>
              <a:t>Content-Type</a:t>
            </a:r>
            <a:r>
              <a:rPr lang="en-US" dirty="0">
                <a:solidFill>
                  <a:srgbClr val="423122"/>
                </a:solidFill>
                <a:latin typeface="Casper" panose="02000506000000020004" pitchFamily="2" charset="0"/>
              </a:rPr>
              <a:t>: text/html; charset=utf-8 </a:t>
            </a:r>
            <a:endParaRPr lang="en-US" dirty="0" smtClean="0">
              <a:solidFill>
                <a:srgbClr val="423122"/>
              </a:solidFill>
              <a:latin typeface="Casper" panose="02000506000000020004" pitchFamily="2" charset="0"/>
            </a:endParaRPr>
          </a:p>
          <a:p>
            <a:r>
              <a:rPr lang="en-US" dirty="0" smtClean="0">
                <a:solidFill>
                  <a:srgbClr val="423122"/>
                </a:solidFill>
                <a:latin typeface="Casper" panose="02000506000000020004" pitchFamily="2" charset="0"/>
              </a:rPr>
              <a:t>Content-Encoding</a:t>
            </a:r>
            <a:r>
              <a:rPr lang="en-US" dirty="0">
                <a:solidFill>
                  <a:srgbClr val="423122"/>
                </a:solidFill>
                <a:latin typeface="Casper" panose="02000506000000020004" pitchFamily="2" charset="0"/>
              </a:rPr>
              <a:t>: </a:t>
            </a:r>
            <a:r>
              <a:rPr lang="en-US" dirty="0" err="1">
                <a:solidFill>
                  <a:srgbClr val="423122"/>
                </a:solidFill>
                <a:latin typeface="Casper" panose="02000506000000020004" pitchFamily="2" charset="0"/>
              </a:rPr>
              <a:t>gzip</a:t>
            </a:r>
            <a:r>
              <a:rPr lang="en-US" dirty="0">
                <a:solidFill>
                  <a:srgbClr val="423122"/>
                </a:solidFill>
                <a:latin typeface="Casper" panose="02000506000000020004" pitchFamily="2" charset="0"/>
              </a:rPr>
              <a:t> </a:t>
            </a:r>
            <a:endParaRPr lang="en-US" dirty="0" smtClean="0">
              <a:solidFill>
                <a:srgbClr val="423122"/>
              </a:solidFill>
              <a:latin typeface="Casper" panose="02000506000000020004" pitchFamily="2" charset="0"/>
            </a:endParaRPr>
          </a:p>
          <a:p>
            <a:r>
              <a:rPr lang="en-US" dirty="0" smtClean="0">
                <a:solidFill>
                  <a:srgbClr val="423122"/>
                </a:solidFill>
                <a:latin typeface="Casper" panose="02000506000000020004" pitchFamily="2" charset="0"/>
              </a:rPr>
              <a:t>Expires</a:t>
            </a:r>
            <a:r>
              <a:rPr lang="en-US" dirty="0">
                <a:solidFill>
                  <a:srgbClr val="423122"/>
                </a:solidFill>
                <a:latin typeface="Casper" panose="02000506000000020004" pitchFamily="2" charset="0"/>
              </a:rPr>
              <a:t>: Thu, 11 Jul 2013 05:23:45 GMT Last-Modified: Thu, 11 Jul 2013 05:22:45 GMT </a:t>
            </a:r>
            <a:endParaRPr lang="en-US" dirty="0" smtClean="0">
              <a:solidFill>
                <a:srgbClr val="423122"/>
              </a:solidFill>
              <a:latin typeface="Casper" panose="02000506000000020004" pitchFamily="2" charset="0"/>
            </a:endParaRPr>
          </a:p>
          <a:p>
            <a:r>
              <a:rPr lang="en-US" dirty="0" smtClean="0">
                <a:solidFill>
                  <a:srgbClr val="423122"/>
                </a:solidFill>
                <a:latin typeface="Casper" panose="02000506000000020004" pitchFamily="2" charset="0"/>
              </a:rPr>
              <a:t>Vary</a:t>
            </a:r>
            <a:r>
              <a:rPr lang="en-US" dirty="0">
                <a:solidFill>
                  <a:srgbClr val="423122"/>
                </a:solidFill>
                <a:latin typeface="Casper" panose="02000506000000020004" pitchFamily="2" charset="0"/>
              </a:rPr>
              <a:t>: * </a:t>
            </a:r>
            <a:endParaRPr lang="en-US" dirty="0" smtClean="0">
              <a:solidFill>
                <a:srgbClr val="423122"/>
              </a:solidFill>
              <a:latin typeface="Casper" panose="02000506000000020004" pitchFamily="2" charset="0"/>
            </a:endParaRPr>
          </a:p>
          <a:p>
            <a:r>
              <a:rPr lang="en-US" dirty="0" smtClean="0">
                <a:solidFill>
                  <a:srgbClr val="423122"/>
                </a:solidFill>
                <a:latin typeface="Casper" panose="02000506000000020004" pitchFamily="2" charset="0"/>
              </a:rPr>
              <a:t>X-Frame-Options</a:t>
            </a:r>
            <a:r>
              <a:rPr lang="en-US" dirty="0">
                <a:solidFill>
                  <a:srgbClr val="423122"/>
                </a:solidFill>
                <a:latin typeface="Casper" panose="02000506000000020004" pitchFamily="2" charset="0"/>
              </a:rPr>
              <a:t>: SAMEORIGIN </a:t>
            </a:r>
          </a:p>
        </p:txBody>
      </p:sp>
      <p:sp>
        <p:nvSpPr>
          <p:cNvPr id="13" name="TextBox 12"/>
          <p:cNvSpPr txBox="1"/>
          <p:nvPr/>
        </p:nvSpPr>
        <p:spPr>
          <a:xfrm>
            <a:off x="7013633" y="3095357"/>
            <a:ext cx="4766555" cy="2862322"/>
          </a:xfrm>
          <a:prstGeom prst="rect">
            <a:avLst/>
          </a:prstGeom>
          <a:noFill/>
        </p:spPr>
        <p:txBody>
          <a:bodyPr wrap="square" rtlCol="0">
            <a:spAutoFit/>
          </a:bodyPr>
          <a:lstStyle/>
          <a:p>
            <a:r>
              <a:rPr lang="en-US" dirty="0">
                <a:solidFill>
                  <a:srgbClr val="423122"/>
                </a:solidFill>
                <a:latin typeface="Casper" panose="02000506000000020004" pitchFamily="2" charset="0"/>
              </a:rPr>
              <a:t>&lt;!DOCTYPE html&gt;</a:t>
            </a:r>
          </a:p>
          <a:p>
            <a:r>
              <a:rPr lang="en-US" dirty="0">
                <a:solidFill>
                  <a:srgbClr val="423122"/>
                </a:solidFill>
                <a:latin typeface="Casper" panose="02000506000000020004" pitchFamily="2" charset="0"/>
              </a:rPr>
              <a:t>&lt;html&gt;</a:t>
            </a:r>
          </a:p>
          <a:p>
            <a:r>
              <a:rPr lang="en-US" dirty="0">
                <a:solidFill>
                  <a:srgbClr val="423122"/>
                </a:solidFill>
                <a:latin typeface="Casper" panose="02000506000000020004" pitchFamily="2" charset="0"/>
              </a:rPr>
              <a:t>&lt;head&gt;</a:t>
            </a:r>
          </a:p>
          <a:p>
            <a:r>
              <a:rPr lang="en-US" dirty="0">
                <a:solidFill>
                  <a:srgbClr val="423122"/>
                </a:solidFill>
                <a:latin typeface="Casper" panose="02000506000000020004" pitchFamily="2" charset="0"/>
              </a:rPr>
              <a:t>&lt;title&gt;Stack Overflow&lt;/title&gt;</a:t>
            </a:r>
          </a:p>
          <a:p>
            <a:r>
              <a:rPr lang="en-US" dirty="0">
                <a:solidFill>
                  <a:srgbClr val="423122"/>
                </a:solidFill>
                <a:latin typeface="Casper" panose="02000506000000020004" pitchFamily="2" charset="0"/>
              </a:rPr>
              <a:t>&lt;link </a:t>
            </a:r>
            <a:r>
              <a:rPr lang="en-US" dirty="0" err="1">
                <a:solidFill>
                  <a:srgbClr val="423122"/>
                </a:solidFill>
                <a:latin typeface="Casper" panose="02000506000000020004" pitchFamily="2" charset="0"/>
              </a:rPr>
              <a:t>rel</a:t>
            </a:r>
            <a:r>
              <a:rPr lang="en-US" dirty="0">
                <a:solidFill>
                  <a:srgbClr val="423122"/>
                </a:solidFill>
                <a:latin typeface="Casper" panose="02000506000000020004" pitchFamily="2" charset="0"/>
              </a:rPr>
              <a:t>="shortcut icon" </a:t>
            </a:r>
            <a:r>
              <a:rPr lang="en-US" dirty="0" err="1">
                <a:solidFill>
                  <a:srgbClr val="423122"/>
                </a:solidFill>
                <a:latin typeface="Casper" panose="02000506000000020004" pitchFamily="2" charset="0"/>
              </a:rPr>
              <a:t>href</a:t>
            </a:r>
            <a:r>
              <a:rPr lang="en-US" dirty="0">
                <a:solidFill>
                  <a:srgbClr val="423122"/>
                </a:solidFill>
                <a:latin typeface="Casper" panose="02000506000000020004" pitchFamily="2" charset="0"/>
              </a:rPr>
              <a:t>="https://cdn.sstatic.net/</a:t>
            </a:r>
            <a:r>
              <a:rPr lang="en-US" dirty="0" err="1">
                <a:solidFill>
                  <a:srgbClr val="423122"/>
                </a:solidFill>
                <a:latin typeface="Casper" panose="02000506000000020004" pitchFamily="2" charset="0"/>
              </a:rPr>
              <a:t>stackoverflow</a:t>
            </a:r>
            <a:r>
              <a:rPr lang="en-US" dirty="0">
                <a:solidFill>
                  <a:srgbClr val="423122"/>
                </a:solidFill>
                <a:latin typeface="Casper" panose="02000506000000020004" pitchFamily="2" charset="0"/>
              </a:rPr>
              <a:t>/</a:t>
            </a:r>
            <a:r>
              <a:rPr lang="en-US" dirty="0" err="1">
                <a:solidFill>
                  <a:srgbClr val="423122"/>
                </a:solidFill>
                <a:latin typeface="Casper" panose="02000506000000020004" pitchFamily="2" charset="0"/>
              </a:rPr>
              <a:t>img</a:t>
            </a:r>
            <a:r>
              <a:rPr lang="en-US" dirty="0">
                <a:solidFill>
                  <a:srgbClr val="423122"/>
                </a:solidFill>
                <a:latin typeface="Casper" panose="02000506000000020004" pitchFamily="2" charset="0"/>
              </a:rPr>
              <a:t>/favicon.ico"&gt;</a:t>
            </a:r>
          </a:p>
          <a:p>
            <a:r>
              <a:rPr lang="en-US" dirty="0">
                <a:solidFill>
                  <a:srgbClr val="423122"/>
                </a:solidFill>
                <a:latin typeface="Casper" panose="02000506000000020004" pitchFamily="2" charset="0"/>
              </a:rPr>
              <a:t>&lt;link </a:t>
            </a:r>
            <a:r>
              <a:rPr lang="en-US" dirty="0" err="1">
                <a:solidFill>
                  <a:srgbClr val="423122"/>
                </a:solidFill>
                <a:latin typeface="Casper" panose="02000506000000020004" pitchFamily="2" charset="0"/>
              </a:rPr>
              <a:t>rel</a:t>
            </a:r>
            <a:r>
              <a:rPr lang="en-US" dirty="0">
                <a:solidFill>
                  <a:srgbClr val="423122"/>
                </a:solidFill>
                <a:latin typeface="Casper" panose="02000506000000020004" pitchFamily="2" charset="0"/>
              </a:rPr>
              <a:t>="apple-touch-icon </a:t>
            </a:r>
            <a:r>
              <a:rPr lang="en-US" dirty="0" err="1">
                <a:solidFill>
                  <a:srgbClr val="423122"/>
                </a:solidFill>
                <a:latin typeface="Casper" panose="02000506000000020004" pitchFamily="2" charset="0"/>
              </a:rPr>
              <a:t>image_src</a:t>
            </a:r>
            <a:r>
              <a:rPr lang="en-US" dirty="0">
                <a:solidFill>
                  <a:srgbClr val="423122"/>
                </a:solidFill>
                <a:latin typeface="Casper" panose="02000506000000020004" pitchFamily="2" charset="0"/>
              </a:rPr>
              <a:t>" </a:t>
            </a:r>
            <a:r>
              <a:rPr lang="en-US" dirty="0" err="1">
                <a:solidFill>
                  <a:srgbClr val="423122"/>
                </a:solidFill>
                <a:latin typeface="Casper" panose="02000506000000020004" pitchFamily="2" charset="0"/>
              </a:rPr>
              <a:t>href</a:t>
            </a:r>
            <a:r>
              <a:rPr lang="en-US" dirty="0">
                <a:solidFill>
                  <a:srgbClr val="423122"/>
                </a:solidFill>
                <a:latin typeface="Casper" panose="02000506000000020004" pitchFamily="2" charset="0"/>
              </a:rPr>
              <a:t>="https://cdn.sstatic.net/</a:t>
            </a:r>
            <a:r>
              <a:rPr lang="en-US" dirty="0" err="1">
                <a:solidFill>
                  <a:srgbClr val="423122"/>
                </a:solidFill>
                <a:latin typeface="Casper" panose="02000506000000020004" pitchFamily="2" charset="0"/>
              </a:rPr>
              <a:t>stackoverflow</a:t>
            </a:r>
            <a:r>
              <a:rPr lang="en-US" dirty="0">
                <a:solidFill>
                  <a:srgbClr val="423122"/>
                </a:solidFill>
                <a:latin typeface="Casper" panose="02000506000000020004" pitchFamily="2" charset="0"/>
              </a:rPr>
              <a:t>/</a:t>
            </a:r>
            <a:r>
              <a:rPr lang="en-US" dirty="0" err="1">
                <a:solidFill>
                  <a:srgbClr val="423122"/>
                </a:solidFill>
                <a:latin typeface="Casper" panose="02000506000000020004" pitchFamily="2" charset="0"/>
              </a:rPr>
              <a:t>img</a:t>
            </a:r>
            <a:r>
              <a:rPr lang="en-US" dirty="0">
                <a:solidFill>
                  <a:srgbClr val="423122"/>
                </a:solidFill>
                <a:latin typeface="Casper" panose="02000506000000020004" pitchFamily="2" charset="0"/>
              </a:rPr>
              <a:t>/apple-touch-icon.png</a:t>
            </a:r>
            <a:r>
              <a:rPr lang="en-US" dirty="0" smtClean="0">
                <a:solidFill>
                  <a:srgbClr val="423122"/>
                </a:solidFill>
                <a:latin typeface="Casper" panose="02000506000000020004" pitchFamily="2" charset="0"/>
              </a:rPr>
              <a:t>"&gt;</a:t>
            </a:r>
            <a:endParaRPr lang="en-US" dirty="0">
              <a:solidFill>
                <a:srgbClr val="423122"/>
              </a:solidFill>
              <a:latin typeface="Casper" panose="02000506000000020004" pitchFamily="2" charset="0"/>
            </a:endParaRPr>
          </a:p>
        </p:txBody>
      </p:sp>
    </p:spTree>
    <p:extLst>
      <p:ext uri="{BB962C8B-B14F-4D97-AF65-F5344CB8AC3E}">
        <p14:creationId xmlns:p14="http://schemas.microsoft.com/office/powerpoint/2010/main" val="3744236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b="13787"/>
          <a:stretch/>
        </p:blipFill>
        <p:spPr>
          <a:xfrm>
            <a:off x="5694898" y="0"/>
            <a:ext cx="6497102" cy="6858000"/>
          </a:xfrm>
          <a:prstGeom prst="rect">
            <a:avLst/>
          </a:prstGeom>
        </p:spPr>
      </p:pic>
      <p:sp>
        <p:nvSpPr>
          <p:cNvPr id="2" name="Title 1"/>
          <p:cNvSpPr>
            <a:spLocks noGrp="1"/>
          </p:cNvSpPr>
          <p:nvPr>
            <p:ph type="title"/>
          </p:nvPr>
        </p:nvSpPr>
        <p:spPr/>
        <p:txBody>
          <a:bodyPr/>
          <a:lstStyle/>
          <a:p>
            <a:r>
              <a:rPr lang="en-US" dirty="0" smtClean="0">
                <a:latin typeface="Casper" panose="02000506000000020004" pitchFamily="2" charset="0"/>
              </a:rPr>
              <a:t>Let’s build a web server</a:t>
            </a:r>
            <a:endParaRPr lang="en-US" dirty="0">
              <a:latin typeface="Casper" panose="02000506000000020004" pitchFamily="2" charset="0"/>
            </a:endParaRPr>
          </a:p>
        </p:txBody>
      </p:sp>
    </p:spTree>
    <p:extLst>
      <p:ext uri="{BB962C8B-B14F-4D97-AF65-F5344CB8AC3E}">
        <p14:creationId xmlns:p14="http://schemas.microsoft.com/office/powerpoint/2010/main" val="27511563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b="3164"/>
          <a:stretch/>
        </p:blipFill>
        <p:spPr>
          <a:xfrm flipH="1">
            <a:off x="5432023" y="-1"/>
            <a:ext cx="6759977" cy="6858001"/>
          </a:xfrm>
          <a:prstGeom prst="rect">
            <a:avLst/>
          </a:prstGeom>
        </p:spPr>
      </p:pic>
      <p:sp>
        <p:nvSpPr>
          <p:cNvPr id="2" name="Title 1"/>
          <p:cNvSpPr>
            <a:spLocks noGrp="1"/>
          </p:cNvSpPr>
          <p:nvPr>
            <p:ph type="title"/>
          </p:nvPr>
        </p:nvSpPr>
        <p:spPr>
          <a:xfrm>
            <a:off x="914400" y="914400"/>
            <a:ext cx="10515600" cy="1113479"/>
          </a:xfrm>
        </p:spPr>
        <p:txBody>
          <a:bodyPr>
            <a:normAutofit/>
          </a:bodyPr>
          <a:lstStyle/>
          <a:p>
            <a:r>
              <a:rPr lang="en-US" dirty="0" smtClean="0">
                <a:latin typeface="Casper" panose="02000506000000020004" pitchFamily="2" charset="0"/>
              </a:rPr>
              <a:t>Why?</a:t>
            </a:r>
            <a:endParaRPr lang="en-US" dirty="0">
              <a:latin typeface="Casper" panose="02000506000000020004" pitchFamily="2" charset="0"/>
            </a:endParaRPr>
          </a:p>
        </p:txBody>
      </p:sp>
    </p:spTree>
    <p:extLst>
      <p:ext uri="{BB962C8B-B14F-4D97-AF65-F5344CB8AC3E}">
        <p14:creationId xmlns:p14="http://schemas.microsoft.com/office/powerpoint/2010/main" val="31792380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5210"/>
          <a:stretch/>
        </p:blipFill>
        <p:spPr>
          <a:xfrm>
            <a:off x="6514394" y="0"/>
            <a:ext cx="5677605" cy="6858000"/>
          </a:xfrm>
          <a:prstGeom prst="rect">
            <a:avLst/>
          </a:prstGeom>
        </p:spPr>
      </p:pic>
      <p:sp>
        <p:nvSpPr>
          <p:cNvPr id="3" name="Title 1"/>
          <p:cNvSpPr txBox="1">
            <a:spLocks/>
          </p:cNvSpPr>
          <p:nvPr/>
        </p:nvSpPr>
        <p:spPr>
          <a:xfrm>
            <a:off x="805542" y="38689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latin typeface="Casper" panose="02000506000000020004" pitchFamily="2" charset="0"/>
              </a:rPr>
              <a:t>Communication</a:t>
            </a:r>
            <a:endParaRPr lang="en-US" dirty="0">
              <a:latin typeface="Casper" panose="02000506000000020004" pitchFamily="2" charset="0"/>
            </a:endParaRPr>
          </a:p>
        </p:txBody>
      </p:sp>
      <p:sp>
        <p:nvSpPr>
          <p:cNvPr id="2" name="Title 1"/>
          <p:cNvSpPr>
            <a:spLocks noGrp="1"/>
          </p:cNvSpPr>
          <p:nvPr>
            <p:ph type="title"/>
          </p:nvPr>
        </p:nvSpPr>
        <p:spPr>
          <a:xfrm>
            <a:off x="0" y="5024210"/>
            <a:ext cx="12191998" cy="1325563"/>
          </a:xfrm>
          <a:solidFill>
            <a:srgbClr val="F5F6F8">
              <a:alpha val="80000"/>
            </a:srgbClr>
          </a:solidFill>
        </p:spPr>
        <p:txBody>
          <a:bodyPr lIns="914400"/>
          <a:lstStyle/>
          <a:p>
            <a:r>
              <a:rPr lang="en-US" dirty="0" smtClean="0">
                <a:latin typeface="Casper" panose="02000506000000020004" pitchFamily="2" charset="0"/>
              </a:rPr>
              <a:t>Http is the lingua franca of The Internet</a:t>
            </a:r>
            <a:endParaRPr lang="en-US" dirty="0">
              <a:latin typeface="Casper" panose="02000506000000020004" pitchFamily="2" charset="0"/>
            </a:endParaRPr>
          </a:p>
        </p:txBody>
      </p:sp>
    </p:spTree>
    <p:extLst>
      <p:ext uri="{BB962C8B-B14F-4D97-AF65-F5344CB8AC3E}">
        <p14:creationId xmlns:p14="http://schemas.microsoft.com/office/powerpoint/2010/main" val="4654187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31886" y="0"/>
            <a:ext cx="7960114" cy="6858000"/>
          </a:xfrm>
          <a:prstGeom prst="rect">
            <a:avLst/>
          </a:prstGeom>
        </p:spPr>
      </p:pic>
      <p:sp>
        <p:nvSpPr>
          <p:cNvPr id="2" name="Title 1"/>
          <p:cNvSpPr>
            <a:spLocks noGrp="1"/>
          </p:cNvSpPr>
          <p:nvPr>
            <p:ph type="title"/>
          </p:nvPr>
        </p:nvSpPr>
        <p:spPr/>
        <p:txBody>
          <a:bodyPr/>
          <a:lstStyle/>
          <a:p>
            <a:r>
              <a:rPr lang="en-US" dirty="0" smtClean="0">
                <a:latin typeface="Casper" panose="02000506000000020004" pitchFamily="2" charset="0"/>
              </a:rPr>
              <a:t>Knowledge is power</a:t>
            </a:r>
            <a:endParaRPr lang="en-US" dirty="0">
              <a:latin typeface="Casper" panose="02000506000000020004" pitchFamily="2" charset="0"/>
            </a:endParaRPr>
          </a:p>
        </p:txBody>
      </p:sp>
      <p:sp>
        <p:nvSpPr>
          <p:cNvPr id="4" name="Rectangle 3"/>
          <p:cNvSpPr/>
          <p:nvPr/>
        </p:nvSpPr>
        <p:spPr>
          <a:xfrm>
            <a:off x="0" y="5583677"/>
            <a:ext cx="4231886" cy="1274323"/>
          </a:xfrm>
          <a:prstGeom prst="rect">
            <a:avLst/>
          </a:prstGeom>
          <a:solidFill>
            <a:srgbClr val="F5F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723422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325</TotalTime>
  <Words>503</Words>
  <Application>Microsoft Office PowerPoint</Application>
  <PresentationFormat>Widescreen</PresentationFormat>
  <Paragraphs>64</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 Light</vt:lpstr>
      <vt:lpstr>Casper</vt:lpstr>
      <vt:lpstr>Calibri</vt:lpstr>
      <vt:lpstr>Office Theme</vt:lpstr>
      <vt:lpstr>An Http Adventure</vt:lpstr>
      <vt:lpstr>PowerPoint Presentation</vt:lpstr>
      <vt:lpstr>Http is really simple</vt:lpstr>
      <vt:lpstr>Request / Response</vt:lpstr>
      <vt:lpstr>Anatomy of an Http Message</vt:lpstr>
      <vt:lpstr>Let’s build a web server</vt:lpstr>
      <vt:lpstr>Why?</vt:lpstr>
      <vt:lpstr>Http is the lingua franca of The Internet</vt:lpstr>
      <vt:lpstr>Knowledge is power</vt:lpstr>
      <vt:lpstr>Promo Code: JEFFPRO-2013</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Http Adventure</dc:title>
  <dc:creator>Josh Carroll</dc:creator>
  <cp:lastModifiedBy>Josh Carroll</cp:lastModifiedBy>
  <cp:revision>26</cp:revision>
  <cp:lastPrinted>2013-07-12T10:26:16Z</cp:lastPrinted>
  <dcterms:created xsi:type="dcterms:W3CDTF">2013-07-11T02:46:54Z</dcterms:created>
  <dcterms:modified xsi:type="dcterms:W3CDTF">2013-07-12T12:11:03Z</dcterms:modified>
</cp:coreProperties>
</file>

<file path=docProps/thumbnail.jpeg>
</file>